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5" r:id="rId4"/>
    <p:sldId id="264" r:id="rId5"/>
    <p:sldId id="259" r:id="rId6"/>
    <p:sldId id="260" r:id="rId7"/>
    <p:sldId id="261" r:id="rId8"/>
    <p:sldId id="266" r:id="rId9"/>
    <p:sldId id="267" r:id="rId10"/>
    <p:sldId id="268" r:id="rId11"/>
    <p:sldId id="269" r:id="rId12"/>
    <p:sldId id="270" r:id="rId13"/>
    <p:sldId id="271" r:id="rId14"/>
    <p:sldId id="272" r:id="rId15"/>
    <p:sldId id="273" r:id="rId16"/>
    <p:sldId id="263" r:id="rId17"/>
    <p:sldId id="275" r:id="rId1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B1B1B"/>
    <a:srgbClr val="2424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24" autoAdjust="0"/>
    <p:restoredTop sz="86420" autoAdjust="0"/>
  </p:normalViewPr>
  <p:slideViewPr>
    <p:cSldViewPr>
      <p:cViewPr varScale="1">
        <p:scale>
          <a:sx n="88" d="100"/>
          <a:sy n="88" d="100"/>
        </p:scale>
        <p:origin x="-990"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0FC75AB3-1FA5-40B9-A907-8B10F6EBD70E}" type="datetimeFigureOut">
              <a:rPr lang="fr-FR" smtClean="0"/>
              <a:pPr/>
              <a:t>28/01/2013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85B72A4-5DBB-4D82-8DEF-29B7DFDC1E4B}" type="slidenum">
              <a:rPr lang="fr-FR" smtClean="0"/>
              <a:pPr/>
              <a:t>‹N°›</a:t>
            </a:fld>
            <a:endParaRPr lang="fr-FR"/>
          </a:p>
        </p:txBody>
      </p:sp>
      <p:pic>
        <p:nvPicPr>
          <p:cNvPr id="7" name="Picture 2"/>
          <p:cNvPicPr>
            <a:picLocks noChangeAspect="1" noChangeArrowheads="1"/>
          </p:cNvPicPr>
          <p:nvPr userDrawn="1"/>
        </p:nvPicPr>
        <p:blipFill>
          <a:blip r:embed="rId2" cstate="print">
            <a:lum bright="52000" contrast="30000"/>
          </a:blip>
          <a:srcRect/>
          <a:stretch>
            <a:fillRect/>
          </a:stretch>
        </p:blipFill>
        <p:spPr bwMode="auto">
          <a:xfrm>
            <a:off x="0" y="0"/>
            <a:ext cx="9200604" cy="6858000"/>
          </a:xfrm>
          <a:prstGeom prst="rect">
            <a:avLst/>
          </a:prstGeom>
          <a:noFill/>
          <a:ln w="9525">
            <a:noFill/>
            <a:miter lim="800000"/>
            <a:headEnd/>
            <a:tailEnd/>
          </a:ln>
          <a:effectLst>
            <a:outerShdw blurRad="50800" dist="50800" dir="5400000" sx="1000" sy="1000" algn="ctr" rotWithShape="0">
              <a:srgbClr val="000000"/>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FC75AB3-1FA5-40B9-A907-8B10F6EBD70E}" type="datetimeFigureOut">
              <a:rPr lang="fr-FR" smtClean="0"/>
              <a:pPr/>
              <a:t>28/01/2013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85B72A4-5DBB-4D82-8DEF-29B7DFDC1E4B}"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FC75AB3-1FA5-40B9-A907-8B10F6EBD70E}" type="datetimeFigureOut">
              <a:rPr lang="fr-FR" smtClean="0"/>
              <a:pPr/>
              <a:t>28/01/2013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85B72A4-5DBB-4D82-8DEF-29B7DFDC1E4B}"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0FC75AB3-1FA5-40B9-A907-8B10F6EBD70E}" type="datetimeFigureOut">
              <a:rPr lang="fr-FR" smtClean="0"/>
              <a:pPr/>
              <a:t>28/01/2013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85B72A4-5DBB-4D82-8DEF-29B7DFDC1E4B}"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0FC75AB3-1FA5-40B9-A907-8B10F6EBD70E}" type="datetimeFigureOut">
              <a:rPr lang="fr-FR" smtClean="0"/>
              <a:pPr/>
              <a:t>28/01/2013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885B72A4-5DBB-4D82-8DEF-29B7DFDC1E4B}"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0FC75AB3-1FA5-40B9-A907-8B10F6EBD70E}" type="datetimeFigureOut">
              <a:rPr lang="fr-FR" smtClean="0"/>
              <a:pPr/>
              <a:t>28/01/2013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885B72A4-5DBB-4D82-8DEF-29B7DFDC1E4B}"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FC75AB3-1FA5-40B9-A907-8B10F6EBD70E}" type="datetimeFigureOut">
              <a:rPr lang="fr-FR" smtClean="0"/>
              <a:pPr/>
              <a:t>28/01/2013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885B72A4-5DBB-4D82-8DEF-29B7DFDC1E4B}"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0FC75AB3-1FA5-40B9-A907-8B10F6EBD70E}" type="datetimeFigureOut">
              <a:rPr lang="fr-FR" smtClean="0"/>
              <a:pPr/>
              <a:t>28/01/2013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85B72A4-5DBB-4D82-8DEF-29B7DFDC1E4B}"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0FC75AB3-1FA5-40B9-A907-8B10F6EBD70E}" type="datetimeFigureOut">
              <a:rPr lang="fr-FR" smtClean="0"/>
              <a:pPr/>
              <a:t>28/01/2013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85B72A4-5DBB-4D82-8DEF-29B7DFDC1E4B}"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FC75AB3-1FA5-40B9-A907-8B10F6EBD70E}" type="datetimeFigureOut">
              <a:rPr lang="fr-FR" smtClean="0"/>
              <a:pPr/>
              <a:t>28/01/2013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85B72A4-5DBB-4D82-8DEF-29B7DFDC1E4B}"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C75AB3-1FA5-40B9-A907-8B10F6EBD70E}" type="datetimeFigureOut">
              <a:rPr lang="fr-FR" smtClean="0"/>
              <a:pPr/>
              <a:t>28/01/2013</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5B72A4-5DBB-4D82-8DEF-29B7DFDC1E4B}" type="slidenum">
              <a:rPr lang="fr-FR" smtClean="0"/>
              <a:pPr/>
              <a:t>‹N°›</a:t>
            </a:fld>
            <a:endParaRPr lang="fr-FR"/>
          </a:p>
        </p:txBody>
      </p:sp>
      <p:pic>
        <p:nvPicPr>
          <p:cNvPr id="7" name="Picture 2"/>
          <p:cNvPicPr>
            <a:picLocks noChangeAspect="1" noChangeArrowheads="1"/>
          </p:cNvPicPr>
          <p:nvPr userDrawn="1"/>
        </p:nvPicPr>
        <p:blipFill>
          <a:blip r:embed="rId12" cstate="print">
            <a:lum bright="52000" contrast="30000"/>
          </a:blip>
          <a:srcRect/>
          <a:stretch>
            <a:fillRect/>
          </a:stretch>
        </p:blipFill>
        <p:spPr bwMode="auto">
          <a:xfrm>
            <a:off x="0" y="0"/>
            <a:ext cx="9200604" cy="6858000"/>
          </a:xfrm>
          <a:prstGeom prst="rect">
            <a:avLst/>
          </a:prstGeom>
          <a:noFill/>
          <a:ln w="9525">
            <a:noFill/>
            <a:miter lim="800000"/>
            <a:headEnd/>
            <a:tailEnd/>
          </a:ln>
          <a:effectLst>
            <a:outerShdw blurRad="50800" dist="50800" dir="5400000" sx="1000" sy="1000" algn="ctr" rotWithShape="0">
              <a:srgbClr val="000000"/>
            </a:outerShdw>
          </a:effec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55" r:id="rId6"/>
    <p:sldLayoutId id="2147483656" r:id="rId7"/>
    <p:sldLayoutId id="2147483657" r:id="rId8"/>
    <p:sldLayoutId id="2147483658" r:id="rId9"/>
    <p:sldLayoutId id="2147483659"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3212976"/>
            <a:ext cx="9144000" cy="1470025"/>
          </a:xfrm>
        </p:spPr>
        <p:txBody>
          <a:bodyPr>
            <a:normAutofit fontScale="90000"/>
          </a:bodyPr>
          <a:lstStyle/>
          <a:p>
            <a:pPr lvl="0"/>
            <a:r>
              <a:rPr lang="fr-FR" sz="5400" dirty="0" smtClean="0"/>
              <a:t>Procès</a:t>
            </a:r>
            <a:r>
              <a:rPr lang="fr-FR" sz="5400" baseline="0" dirty="0" smtClean="0"/>
              <a:t> bitume</a:t>
            </a:r>
            <a:br>
              <a:rPr lang="fr-FR" sz="5400" baseline="0" dirty="0" smtClean="0"/>
            </a:br>
            <a:r>
              <a:rPr lang="fr-FR" sz="5400" dirty="0" smtClean="0"/>
              <a:t>Cour d’appel  de la Sécurité sociale</a:t>
            </a:r>
            <a:br>
              <a:rPr lang="fr-FR" sz="5400" dirty="0" smtClean="0"/>
            </a:br>
            <a:r>
              <a:rPr lang="fr-FR" sz="5400" baseline="0" dirty="0" smtClean="0"/>
              <a:t/>
            </a:r>
            <a:br>
              <a:rPr lang="fr-FR" sz="5400" baseline="0" dirty="0" smtClean="0"/>
            </a:br>
            <a:endParaRPr lang="fr-FR" sz="5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fontScale="92500" lnSpcReduction="10000"/>
          </a:bodyPr>
          <a:lstStyle/>
          <a:p>
            <a:r>
              <a:rPr lang="fr-FR" dirty="0" smtClean="0"/>
              <a:t>Concernant les EPI:</a:t>
            </a:r>
          </a:p>
          <a:p>
            <a:pPr lvl="1"/>
            <a:r>
              <a:rPr lang="fr-FR" dirty="0" smtClean="0"/>
              <a:t>En 1994 les EPI recommandés sont: Gants, casque avec écran facial ou lunettes de sécurité, vêtements de travail approprié avec des bottes</a:t>
            </a:r>
          </a:p>
          <a:p>
            <a:pPr lvl="1"/>
            <a:r>
              <a:rPr lang="fr-FR" dirty="0" smtClean="0"/>
              <a:t>En 2002: il est fait état d’un masque protecteur  et une combinaison isolante imperméable au produit</a:t>
            </a:r>
          </a:p>
          <a:p>
            <a:pPr lvl="1"/>
            <a:r>
              <a:rPr lang="fr-FR" dirty="0" smtClean="0"/>
              <a:t>En 2009: gants imperméables, infusibles, résistants au feu et aux solvants hydrocarbonés, casque avec écran facial ou lunettes de sécurité, vêtements imperméables aux hydrocarbures avec pantalon à l’extérieur</a:t>
            </a:r>
            <a:endParaRPr lang="fr-FR" dirty="0"/>
          </a:p>
        </p:txBody>
      </p:sp>
      <p:sp>
        <p:nvSpPr>
          <p:cNvPr id="6" name="Titre 1"/>
          <p:cNvSpPr>
            <a:spLocks noGrp="1"/>
          </p:cNvSpPr>
          <p:nvPr>
            <p:ph type="title"/>
          </p:nvPr>
        </p:nvSpPr>
        <p:spPr>
          <a:xfrm>
            <a:off x="457200" y="274638"/>
            <a:ext cx="8229600" cy="1143000"/>
          </a:xfrm>
        </p:spPr>
        <p:txBody>
          <a:bodyPr/>
          <a:lstStyle/>
          <a:p>
            <a:r>
              <a:rPr lang="fr-FR" dirty="0" smtClean="0"/>
              <a:t>Lors du jugement</a:t>
            </a:r>
            <a:endParaRPr lang="fr-F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r>
              <a:rPr lang="fr-FR" dirty="0" smtClean="0"/>
              <a:t>Concernant le port et la fourniture</a:t>
            </a:r>
          </a:p>
          <a:p>
            <a:pPr lvl="1"/>
            <a:r>
              <a:rPr lang="fr-FR" dirty="0" smtClean="0"/>
              <a:t>La cotte de protection était en papier</a:t>
            </a:r>
          </a:p>
          <a:p>
            <a:pPr lvl="1"/>
            <a:r>
              <a:rPr lang="fr-FR" dirty="0" smtClean="0"/>
              <a:t>Pas de preuve de fourniture</a:t>
            </a:r>
          </a:p>
          <a:p>
            <a:pPr lvl="1"/>
            <a:r>
              <a:rPr lang="fr-FR" dirty="0" smtClean="0"/>
              <a:t>Pas de masque </a:t>
            </a:r>
          </a:p>
          <a:p>
            <a:pPr lvl="1"/>
            <a:r>
              <a:rPr lang="fr-FR" dirty="0" smtClean="0"/>
              <a:t>Pas de lunettes ,ni écran facial</a:t>
            </a:r>
          </a:p>
          <a:p>
            <a:pPr lvl="1"/>
            <a:endParaRPr lang="fr-FR" dirty="0" smtClean="0"/>
          </a:p>
          <a:p>
            <a:pPr lvl="2"/>
            <a:endParaRPr lang="fr-FR" dirty="0"/>
          </a:p>
        </p:txBody>
      </p:sp>
      <p:sp>
        <p:nvSpPr>
          <p:cNvPr id="6" name="Titre 1"/>
          <p:cNvSpPr>
            <a:spLocks noGrp="1"/>
          </p:cNvSpPr>
          <p:nvPr>
            <p:ph type="title"/>
          </p:nvPr>
        </p:nvSpPr>
        <p:spPr>
          <a:xfrm>
            <a:off x="457200" y="274638"/>
            <a:ext cx="8229600" cy="1143000"/>
          </a:xfrm>
        </p:spPr>
        <p:txBody>
          <a:bodyPr/>
          <a:lstStyle/>
          <a:p>
            <a:r>
              <a:rPr lang="fr-FR" dirty="0" smtClean="0"/>
              <a:t>Lors du jugement</a:t>
            </a:r>
            <a:endParaRPr lang="fr-F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r>
              <a:rPr lang="fr-FR" dirty="0" smtClean="0"/>
              <a:t>Le médecin du travail</a:t>
            </a:r>
          </a:p>
          <a:p>
            <a:r>
              <a:rPr lang="fr-FR" dirty="0" smtClean="0"/>
              <a:t>« …. Par ailleurs le soleil peut favoriser les cancers cutanés… »</a:t>
            </a:r>
          </a:p>
          <a:p>
            <a:r>
              <a:rPr lang="fr-FR" dirty="0" smtClean="0"/>
              <a:t>Les deux comités de reconnaissance de maladie professionnelle qui ont été saisis ont conclu tout deux à un lien de causalité entre la maladie et le travail effectué</a:t>
            </a:r>
            <a:endParaRPr lang="fr-FR" dirty="0"/>
          </a:p>
        </p:txBody>
      </p:sp>
      <p:sp>
        <p:nvSpPr>
          <p:cNvPr id="6" name="Titre 1"/>
          <p:cNvSpPr>
            <a:spLocks noGrp="1"/>
          </p:cNvSpPr>
          <p:nvPr>
            <p:ph type="title"/>
          </p:nvPr>
        </p:nvSpPr>
        <p:spPr>
          <a:xfrm>
            <a:off x="457200" y="274638"/>
            <a:ext cx="8229600" cy="1143000"/>
          </a:xfrm>
        </p:spPr>
        <p:txBody>
          <a:bodyPr/>
          <a:lstStyle/>
          <a:p>
            <a:r>
              <a:rPr lang="fr-FR" dirty="0" smtClean="0"/>
              <a:t>Lors du jugement</a:t>
            </a:r>
            <a:endParaRPr lang="fr-F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r>
              <a:rPr lang="fr-FR" dirty="0" smtClean="0"/>
              <a:t>Mr Andrade, en sortant de son travail présentait un visage maculé de produit….   </a:t>
            </a:r>
          </a:p>
          <a:p>
            <a:r>
              <a:rPr lang="fr-FR" dirty="0" smtClean="0"/>
              <a:t>« noir comme un charbonnier.. » (son épouse)</a:t>
            </a:r>
          </a:p>
          <a:p>
            <a:endParaRPr lang="fr-FR" dirty="0"/>
          </a:p>
        </p:txBody>
      </p:sp>
      <p:sp>
        <p:nvSpPr>
          <p:cNvPr id="6" name="Titre 1"/>
          <p:cNvSpPr>
            <a:spLocks noGrp="1"/>
          </p:cNvSpPr>
          <p:nvPr>
            <p:ph type="title"/>
          </p:nvPr>
        </p:nvSpPr>
        <p:spPr>
          <a:xfrm>
            <a:off x="457200" y="274638"/>
            <a:ext cx="8229600" cy="1143000"/>
          </a:xfrm>
        </p:spPr>
        <p:txBody>
          <a:bodyPr/>
          <a:lstStyle/>
          <a:p>
            <a:r>
              <a:rPr lang="fr-FR" dirty="0" smtClean="0"/>
              <a:t>Lors du jugement</a:t>
            </a:r>
            <a:endParaRPr lang="fr-F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fontScale="85000" lnSpcReduction="20000"/>
          </a:bodyPr>
          <a:lstStyle/>
          <a:p>
            <a:r>
              <a:rPr lang="fr-FR" dirty="0" smtClean="0"/>
              <a:t>Qu’il n’est aucunement justifié que la victime ait bénéficié , alors même qu’il travaillait de manière régulière, et habituelle en plein air et donc fréquemment exposé au soleil . « premier facteur causal de tous les cancers de la peau » selon les termes du professeur missionné par Eurovia, </a:t>
            </a:r>
            <a:r>
              <a:rPr lang="fr-FR" dirty="0" smtClean="0">
                <a:solidFill>
                  <a:srgbClr val="FF0000"/>
                </a:solidFill>
              </a:rPr>
              <a:t>lequel ne peut être limité à un risque environnemental et personnel,  </a:t>
            </a:r>
            <a:r>
              <a:rPr lang="fr-FR" dirty="0" smtClean="0"/>
              <a:t>d’EPI alors qu’il était exposé à l’action conjuguée du soleil et du </a:t>
            </a:r>
            <a:r>
              <a:rPr lang="fr-FR" dirty="0" smtClean="0">
                <a:solidFill>
                  <a:srgbClr val="FF0000"/>
                </a:solidFill>
              </a:rPr>
              <a:t>produit potentiellement dangereux qu’il était chargé d ’épandre et qui à lui seul imposait déjà des mesures de protections particulières selon les fiches établies par les fournisseurs de tels produits </a:t>
            </a:r>
          </a:p>
        </p:txBody>
      </p:sp>
      <p:sp>
        <p:nvSpPr>
          <p:cNvPr id="6" name="Titre 1"/>
          <p:cNvSpPr>
            <a:spLocks noGrp="1"/>
          </p:cNvSpPr>
          <p:nvPr>
            <p:ph type="title"/>
          </p:nvPr>
        </p:nvSpPr>
        <p:spPr>
          <a:xfrm>
            <a:off x="457200" y="274638"/>
            <a:ext cx="8229600" cy="1143000"/>
          </a:xfrm>
        </p:spPr>
        <p:txBody>
          <a:bodyPr/>
          <a:lstStyle/>
          <a:p>
            <a:r>
              <a:rPr lang="fr-FR" dirty="0" smtClean="0"/>
              <a:t>Lors du jugement</a:t>
            </a:r>
            <a:endParaRPr lang="fr-F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Faute inexcusable</a:t>
            </a:r>
            <a:endParaRPr lang="fr-FR" dirty="0"/>
          </a:p>
        </p:txBody>
      </p:sp>
      <p:sp>
        <p:nvSpPr>
          <p:cNvPr id="3" name="Espace réservé du contenu 2"/>
          <p:cNvSpPr>
            <a:spLocks noGrp="1"/>
          </p:cNvSpPr>
          <p:nvPr>
            <p:ph idx="1"/>
          </p:nvPr>
        </p:nvSpPr>
        <p:spPr/>
        <p:txBody>
          <a:bodyPr>
            <a:normAutofit fontScale="92500" lnSpcReduction="10000"/>
          </a:bodyPr>
          <a:lstStyle/>
          <a:p>
            <a:r>
              <a:rPr lang="fr-FR" dirty="0" smtClean="0"/>
              <a:t>Obligation de sécurité de résultat</a:t>
            </a:r>
          </a:p>
          <a:p>
            <a:r>
              <a:rPr lang="fr-FR" dirty="0" smtClean="0"/>
              <a:t>Conscience du danger</a:t>
            </a:r>
          </a:p>
          <a:p>
            <a:r>
              <a:rPr lang="fr-FR" dirty="0" smtClean="0"/>
              <a:t>Pas de mesures de prévention</a:t>
            </a:r>
          </a:p>
          <a:p>
            <a:r>
              <a:rPr lang="fr-FR" dirty="0" smtClean="0"/>
              <a:t>Omission des mesures élémentaires de prudence</a:t>
            </a:r>
          </a:p>
          <a:p>
            <a:r>
              <a:rPr lang="fr-FR" dirty="0" smtClean="0"/>
              <a:t>Non respect des préconisations du médecin du travail ‘…pas d’enrobés’</a:t>
            </a:r>
          </a:p>
          <a:p>
            <a:r>
              <a:rPr lang="fr-FR" dirty="0" smtClean="0"/>
              <a:t>Aucune justification d’EPI malgré l’information « produit »</a:t>
            </a:r>
          </a:p>
          <a:p>
            <a:r>
              <a:rPr lang="fr-FR" dirty="0" smtClean="0"/>
              <a:t>Pas de document unique</a:t>
            </a:r>
          </a:p>
          <a:p>
            <a:endParaRPr lang="fr-FR"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39552" y="620688"/>
            <a:ext cx="8229600" cy="4525963"/>
          </a:xfrm>
        </p:spPr>
        <p:txBody>
          <a:bodyPr>
            <a:noAutofit/>
          </a:bodyPr>
          <a:lstStyle/>
          <a:p>
            <a:pPr lvl="1">
              <a:buNone/>
            </a:pPr>
            <a:endParaRPr lang="fr-FR" sz="1800" dirty="0" smtClean="0"/>
          </a:p>
          <a:p>
            <a:r>
              <a:rPr lang="fr-FR" dirty="0" smtClean="0"/>
              <a:t>Transparence</a:t>
            </a:r>
            <a:r>
              <a:rPr lang="fr-FR" sz="2400" dirty="0" smtClean="0"/>
              <a:t> de l’information et de la formation des salariés</a:t>
            </a:r>
          </a:p>
          <a:p>
            <a:pPr lvl="1"/>
            <a:r>
              <a:rPr lang="fr-FR" sz="1800" dirty="0" smtClean="0"/>
              <a:t>Information  complète sur les risques encourus  sur toute la filière enrobés        ( la fabrication , la mise en œuvre et le recyclage)</a:t>
            </a:r>
          </a:p>
          <a:p>
            <a:pPr lvl="1"/>
            <a:r>
              <a:rPr lang="fr-FR" sz="1800" dirty="0" smtClean="0"/>
              <a:t>Evaluation des risques dans le document unique</a:t>
            </a:r>
          </a:p>
          <a:p>
            <a:pPr lvl="1"/>
            <a:r>
              <a:rPr lang="fr-FR" sz="1800" dirty="0" smtClean="0"/>
              <a:t>Moyens au DP et CHSCT pour évaluer les risques par une expertise </a:t>
            </a:r>
          </a:p>
          <a:p>
            <a:r>
              <a:rPr lang="fr-FR" dirty="0" smtClean="0"/>
              <a:t>Organisation</a:t>
            </a:r>
            <a:r>
              <a:rPr lang="fr-FR" sz="2400" dirty="0" smtClean="0"/>
              <a:t> du travail</a:t>
            </a:r>
          </a:p>
          <a:p>
            <a:pPr lvl="1"/>
            <a:r>
              <a:rPr lang="fr-FR" sz="1800" dirty="0" smtClean="0"/>
              <a:t>Temps et fréquence d’exposition</a:t>
            </a:r>
          </a:p>
          <a:p>
            <a:pPr lvl="1"/>
            <a:r>
              <a:rPr lang="fr-FR" sz="1800" dirty="0" smtClean="0"/>
              <a:t>Lieu , distance, environnement </a:t>
            </a:r>
          </a:p>
          <a:p>
            <a:pPr lvl="1"/>
            <a:r>
              <a:rPr lang="fr-FR" sz="1800" dirty="0" smtClean="0"/>
              <a:t>Méthode de travail à repenser en concertation</a:t>
            </a:r>
          </a:p>
          <a:p>
            <a:pPr lvl="1"/>
            <a:r>
              <a:rPr lang="fr-FR" sz="1800" dirty="0" smtClean="0"/>
              <a:t>Évaluation des modes opératoires</a:t>
            </a:r>
          </a:p>
          <a:p>
            <a:r>
              <a:rPr lang="fr-FR" dirty="0" smtClean="0"/>
              <a:t>Substitution</a:t>
            </a:r>
          </a:p>
          <a:p>
            <a:pPr lvl="1"/>
            <a:r>
              <a:rPr lang="fr-FR" sz="1800" dirty="0" smtClean="0"/>
              <a:t>Enrobés tièdes sans produits chimiques nocifs</a:t>
            </a:r>
          </a:p>
          <a:p>
            <a:pPr lvl="1"/>
            <a:r>
              <a:rPr lang="fr-FR" sz="1800" dirty="0" smtClean="0"/>
              <a:t>Rechercher des enrobés tièdes plus facile à mettre en œuvre</a:t>
            </a:r>
          </a:p>
          <a:p>
            <a:pPr lvl="1"/>
            <a:endParaRPr lang="fr-FR" sz="1800" dirty="0" smtClean="0"/>
          </a:p>
          <a:p>
            <a:pPr>
              <a:buNone/>
            </a:pPr>
            <a:r>
              <a:rPr lang="fr-FR" sz="2400" dirty="0" smtClean="0"/>
              <a:t> </a:t>
            </a:r>
          </a:p>
        </p:txBody>
      </p:sp>
      <p:sp>
        <p:nvSpPr>
          <p:cNvPr id="4" name="Titre 3"/>
          <p:cNvSpPr>
            <a:spLocks noGrp="1"/>
          </p:cNvSpPr>
          <p:nvPr>
            <p:ph type="title"/>
          </p:nvPr>
        </p:nvSpPr>
        <p:spPr/>
        <p:txBody>
          <a:bodyPr/>
          <a:lstStyle/>
          <a:p>
            <a:r>
              <a:rPr lang="fr-FR" dirty="0" smtClean="0"/>
              <a:t>Nos revendications</a:t>
            </a:r>
            <a:endParaRPr lang="fr-F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80512" cy="6858000"/>
          </a:xfrm>
          <a:prstGeom prst="rect">
            <a:avLst/>
          </a:prstGeom>
          <a:solidFill>
            <a:srgbClr val="1B1B1B"/>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pic>
        <p:nvPicPr>
          <p:cNvPr id="1026" name="Picture 2"/>
          <p:cNvPicPr>
            <a:picLocks noGrp="1" noChangeAspect="1" noChangeArrowheads="1"/>
          </p:cNvPicPr>
          <p:nvPr>
            <p:ph idx="1"/>
          </p:nvPr>
        </p:nvPicPr>
        <p:blipFill>
          <a:blip r:embed="rId2" cstate="print"/>
          <a:srcRect/>
          <a:stretch>
            <a:fillRect/>
          </a:stretch>
        </p:blipFill>
        <p:spPr bwMode="auto">
          <a:xfrm>
            <a:off x="1763688" y="17170"/>
            <a:ext cx="5507408" cy="684083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Serrano</a:t>
            </a:r>
            <a:r>
              <a:rPr lang="fr-FR" dirty="0" smtClean="0"/>
              <a:t> </a:t>
            </a:r>
            <a:r>
              <a:rPr lang="fr-FR" dirty="0" err="1" smtClean="0"/>
              <a:t>andrade</a:t>
            </a:r>
            <a:endParaRPr lang="fr-FR" dirty="0"/>
          </a:p>
        </p:txBody>
      </p:sp>
      <p:sp>
        <p:nvSpPr>
          <p:cNvPr id="3" name="Espace réservé du contenu 2"/>
          <p:cNvSpPr>
            <a:spLocks noGrp="1"/>
          </p:cNvSpPr>
          <p:nvPr>
            <p:ph idx="1"/>
          </p:nvPr>
        </p:nvSpPr>
        <p:spPr/>
        <p:txBody>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fr-FR" dirty="0" smtClean="0"/>
              <a:t>Entreprise:  sas Eurovia alpes</a:t>
            </a:r>
          </a:p>
          <a:p>
            <a: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fr-FR" dirty="0" smtClean="0"/>
              <a:t>Métier:  </a:t>
            </a:r>
          </a:p>
          <a:p>
            <a:pPr lvl="3" indent="-342900"/>
            <a:r>
              <a:rPr lang="fr-FR" dirty="0" smtClean="0"/>
              <a:t>ouvrier routier</a:t>
            </a:r>
          </a:p>
          <a:p>
            <a:pPr lvl="3" indent="-342900"/>
            <a:r>
              <a:rPr lang="fr-FR" dirty="0" smtClean="0"/>
              <a:t>Conducteur d’engins</a:t>
            </a:r>
          </a:p>
          <a:p>
            <a:pPr lvl="3" indent="-342900"/>
            <a:endParaRPr lang="fr-FR" dirty="0" smtClean="0"/>
          </a:p>
          <a:p>
            <a:pPr marL="342900" marR="0" indent="-342900" algn="l" defTabSz="914400" rtl="0" eaLnBrk="1" fontAlgn="auto" latinLnBrk="0" hangingPunct="1">
              <a:lnSpc>
                <a:spcPct val="100000"/>
              </a:lnSpc>
              <a:spcBef>
                <a:spcPct val="20000"/>
              </a:spcBef>
              <a:spcAft>
                <a:spcPts val="0"/>
              </a:spcAft>
              <a:buClrTx/>
              <a:buSzTx/>
              <a:buNone/>
              <a:tabLst/>
              <a:defRPr/>
            </a:pPr>
            <a:r>
              <a:rPr lang="fr-FR" dirty="0" smtClean="0"/>
              <a:t>Décès le 3/07/08</a:t>
            </a:r>
          </a:p>
          <a:p>
            <a:endParaRPr lang="fr-F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fontScale="70000" lnSpcReduction="20000"/>
          </a:bodyPr>
          <a:lstStyle/>
          <a:p>
            <a:r>
              <a:rPr lang="fr-FR" dirty="0" smtClean="0"/>
              <a:t>La victime travaillait bien au poste </a:t>
            </a:r>
          </a:p>
          <a:p>
            <a:r>
              <a:rPr lang="fr-FR" dirty="0" smtClean="0"/>
              <a:t>« mon poste de travail s’appelle conducteur d’engins, mais en fait, je me trouve sur une passerelle située à l’arrière du camion à goudron. J’actionne des manettes qui ouvre la cuve à goudron et permettent qu’il se déverse sur la route. Le goudron est liquide et se déverse à 65 °C, à 10 bars de pressions.</a:t>
            </a:r>
          </a:p>
          <a:p>
            <a:r>
              <a:rPr lang="fr-FR" dirty="0" smtClean="0"/>
              <a:t>Je me trouve en permanence juste au dessus de la rampe à goudron pour pouvoir surveiller la manœuvre.</a:t>
            </a:r>
          </a:p>
          <a:p>
            <a:r>
              <a:rPr lang="fr-FR" dirty="0" smtClean="0"/>
              <a:t>De plus, chaque jour, il faut remplir la cuve du camion. J’ouvre la trappe  et je mets une canne de remplissage dans le trou de la citerne . Pour les endroits difficiles, je me sers d’une lance à goudron. Je fais uniquement ce travail depuis 6 ou 7 ans » (Mr Andrade)</a:t>
            </a:r>
          </a:p>
          <a:p>
            <a:endParaRPr lang="fr-FR" dirty="0" smtClean="0"/>
          </a:p>
          <a:p>
            <a:endParaRPr lang="fr-FR" dirty="0" smtClean="0"/>
          </a:p>
          <a:p>
            <a:endParaRPr lang="fr-FR" dirty="0"/>
          </a:p>
        </p:txBody>
      </p:sp>
      <p:sp>
        <p:nvSpPr>
          <p:cNvPr id="4" name="Titre 1"/>
          <p:cNvSpPr>
            <a:spLocks noGrp="1"/>
          </p:cNvSpPr>
          <p:nvPr>
            <p:ph type="title"/>
          </p:nvPr>
        </p:nvSpPr>
        <p:spPr>
          <a:xfrm>
            <a:off x="457200" y="274638"/>
            <a:ext cx="8229600" cy="1143000"/>
          </a:xfrm>
        </p:spPr>
        <p:txBody>
          <a:bodyPr/>
          <a:lstStyle/>
          <a:p>
            <a:r>
              <a:rPr lang="fr-FR" dirty="0" err="1" smtClean="0"/>
              <a:t>Serrano</a:t>
            </a:r>
            <a:r>
              <a:rPr lang="fr-FR" dirty="0" smtClean="0"/>
              <a:t> </a:t>
            </a:r>
            <a:r>
              <a:rPr lang="fr-FR" dirty="0" err="1" smtClean="0"/>
              <a:t>andrade</a:t>
            </a:r>
            <a:endParaRPr lang="fr-F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539552" y="557808"/>
            <a:ext cx="8229600" cy="1143000"/>
          </a:xfrm>
        </p:spPr>
        <p:txBody>
          <a:bodyPr>
            <a:normAutofit/>
          </a:bodyPr>
          <a:lstStyle/>
          <a:p>
            <a:pPr rtl="0" eaLnBrk="1" latinLnBrk="0" hangingPunct="1"/>
            <a:r>
              <a:rPr lang="fr-FR" sz="3200" kern="1200" dirty="0" smtClean="0">
                <a:solidFill>
                  <a:schemeClr val="tx1"/>
                </a:solidFill>
                <a:latin typeface="Calibri"/>
                <a:ea typeface="+mn-ea"/>
                <a:cs typeface="+mn-cs"/>
              </a:rPr>
              <a:t>Déroulé de la procédure :</a:t>
            </a:r>
            <a:br>
              <a:rPr lang="fr-FR" sz="3200" kern="1200" dirty="0" smtClean="0">
                <a:solidFill>
                  <a:schemeClr val="tx1"/>
                </a:solidFill>
                <a:latin typeface="Calibri"/>
                <a:ea typeface="+mn-ea"/>
                <a:cs typeface="+mn-cs"/>
              </a:rPr>
            </a:br>
            <a:r>
              <a:rPr lang="fr-FR" sz="3200" kern="1200" dirty="0" smtClean="0">
                <a:solidFill>
                  <a:schemeClr val="tx1"/>
                </a:solidFill>
                <a:latin typeface="Calibri"/>
                <a:ea typeface="+mn-ea"/>
                <a:cs typeface="+mn-cs"/>
              </a:rPr>
              <a:t> Acharnement  des lobbies routiers</a:t>
            </a:r>
          </a:p>
          <a:p>
            <a:endParaRPr lang="fr-FR" sz="6600" dirty="0"/>
          </a:p>
        </p:txBody>
      </p:sp>
      <p:grpSp>
        <p:nvGrpSpPr>
          <p:cNvPr id="4" name="Groupe 3"/>
          <p:cNvGrpSpPr/>
          <p:nvPr/>
        </p:nvGrpSpPr>
        <p:grpSpPr>
          <a:xfrm>
            <a:off x="340019" y="1340768"/>
            <a:ext cx="1351661" cy="3744416"/>
            <a:chOff x="3057" y="0"/>
            <a:chExt cx="1207645" cy="3744416"/>
          </a:xfrm>
        </p:grpSpPr>
        <p:sp>
          <p:nvSpPr>
            <p:cNvPr id="6" name="Organigramme : Opération manuelle 5"/>
            <p:cNvSpPr/>
            <p:nvPr/>
          </p:nvSpPr>
          <p:spPr>
            <a:xfrm rot="16200000">
              <a:off x="-1265328" y="1268385"/>
              <a:ext cx="3744416" cy="1207645"/>
            </a:xfrm>
            <a:prstGeom prst="flowChartManualOperation">
              <a:avLst/>
            </a:prstGeom>
            <a:solidFill>
              <a:schemeClr val="accent1">
                <a:lumMod val="50000"/>
                <a:alpha val="7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 name="Organigramme : Opération manuelle 4"/>
            <p:cNvSpPr/>
            <p:nvPr/>
          </p:nvSpPr>
          <p:spPr>
            <a:xfrm rot="21600000">
              <a:off x="3057" y="748883"/>
              <a:ext cx="1207645" cy="224665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0" tIns="0" rIns="127000" bIns="0" numCol="1" spcCol="1270" anchor="t" anchorCtr="0">
              <a:noAutofit/>
            </a:bodyPr>
            <a:lstStyle/>
            <a:p>
              <a:pPr lvl="0" algn="l" defTabSz="889000">
                <a:lnSpc>
                  <a:spcPct val="90000"/>
                </a:lnSpc>
                <a:spcBef>
                  <a:spcPct val="0"/>
                </a:spcBef>
                <a:spcAft>
                  <a:spcPct val="35000"/>
                </a:spcAft>
              </a:pPr>
              <a:r>
                <a:rPr lang="fr-FR" sz="2000" kern="1200" dirty="0" smtClean="0"/>
                <a:t>Certificat médical </a:t>
              </a:r>
              <a:endParaRPr lang="fr-FR" sz="2000" kern="1200" dirty="0"/>
            </a:p>
            <a:p>
              <a:pPr marL="114300" lvl="1" indent="-114300" algn="l" defTabSz="622300">
                <a:lnSpc>
                  <a:spcPct val="90000"/>
                </a:lnSpc>
                <a:spcBef>
                  <a:spcPct val="0"/>
                </a:spcBef>
                <a:spcAft>
                  <a:spcPct val="15000"/>
                </a:spcAft>
                <a:buChar char="••"/>
              </a:pPr>
              <a:endParaRPr lang="fr-FR" sz="1400" kern="1200" dirty="0"/>
            </a:p>
            <a:p>
              <a:pPr marL="114300" lvl="1" indent="-114300" algn="l" defTabSz="622300">
                <a:lnSpc>
                  <a:spcPct val="90000"/>
                </a:lnSpc>
                <a:spcBef>
                  <a:spcPct val="0"/>
                </a:spcBef>
                <a:spcAft>
                  <a:spcPct val="15000"/>
                </a:spcAft>
                <a:buChar char="••"/>
              </a:pPr>
              <a:r>
                <a:rPr lang="fr-FR" sz="1400" kern="1200" dirty="0" smtClean="0"/>
                <a:t>déclaration de maladie pro</a:t>
              </a:r>
              <a:endParaRPr lang="fr-FR" sz="1400" kern="1200" dirty="0"/>
            </a:p>
            <a:p>
              <a:pPr marL="114300" lvl="1" indent="-114300" algn="l" defTabSz="622300">
                <a:lnSpc>
                  <a:spcPct val="90000"/>
                </a:lnSpc>
                <a:spcBef>
                  <a:spcPct val="0"/>
                </a:spcBef>
                <a:spcAft>
                  <a:spcPct val="15000"/>
                </a:spcAft>
                <a:buChar char="••"/>
              </a:pPr>
              <a:r>
                <a:rPr lang="fr-FR" sz="1400" kern="1200" dirty="0" smtClean="0"/>
                <a:t>Tableau des MP  16</a:t>
              </a:r>
              <a:endParaRPr lang="fr-FR" sz="1400" kern="1200" dirty="0"/>
            </a:p>
          </p:txBody>
        </p:sp>
      </p:grpSp>
      <p:grpSp>
        <p:nvGrpSpPr>
          <p:cNvPr id="9" name="Groupe 8"/>
          <p:cNvGrpSpPr/>
          <p:nvPr/>
        </p:nvGrpSpPr>
        <p:grpSpPr>
          <a:xfrm>
            <a:off x="1619672" y="1340768"/>
            <a:ext cx="1351661" cy="3744416"/>
            <a:chOff x="1301276" y="0"/>
            <a:chExt cx="1207645" cy="3744416"/>
          </a:xfrm>
        </p:grpSpPr>
        <p:sp>
          <p:nvSpPr>
            <p:cNvPr id="10" name="Organigramme : Opération manuelle 9"/>
            <p:cNvSpPr/>
            <p:nvPr/>
          </p:nvSpPr>
          <p:spPr>
            <a:xfrm rot="16200000">
              <a:off x="32891" y="1268385"/>
              <a:ext cx="3744416" cy="1207645"/>
            </a:xfrm>
            <a:prstGeom prst="flowChartManualOperation">
              <a:avLst/>
            </a:prstGeom>
            <a:solidFill>
              <a:schemeClr val="accent1">
                <a:lumMod val="50000"/>
                <a:alpha val="6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 name="Organigramme : Opération manuelle 4"/>
            <p:cNvSpPr/>
            <p:nvPr/>
          </p:nvSpPr>
          <p:spPr>
            <a:xfrm rot="21600000">
              <a:off x="1301276" y="748883"/>
              <a:ext cx="1207645" cy="224665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0" tIns="0" rIns="114300" bIns="0" numCol="1" spcCol="1270" anchor="t" anchorCtr="0">
              <a:noAutofit/>
            </a:bodyPr>
            <a:lstStyle/>
            <a:p>
              <a:pPr lvl="0" algn="l" defTabSz="800100">
                <a:lnSpc>
                  <a:spcPct val="90000"/>
                </a:lnSpc>
                <a:spcBef>
                  <a:spcPct val="0"/>
                </a:spcBef>
                <a:spcAft>
                  <a:spcPct val="35000"/>
                </a:spcAft>
              </a:pPr>
              <a:r>
                <a:rPr lang="fr-FR" sz="1800" kern="1200" dirty="0" smtClean="0"/>
                <a:t>Refus CPAM </a:t>
              </a:r>
              <a:endParaRPr lang="fr-FR" sz="1800" kern="1200" dirty="0"/>
            </a:p>
            <a:p>
              <a:pPr marL="114300" lvl="1" indent="-114300" algn="l" defTabSz="622300">
                <a:lnSpc>
                  <a:spcPct val="90000"/>
                </a:lnSpc>
                <a:spcBef>
                  <a:spcPct val="0"/>
                </a:spcBef>
                <a:spcAft>
                  <a:spcPct val="15000"/>
                </a:spcAft>
                <a:buChar char="••"/>
              </a:pPr>
              <a:endParaRPr lang="fr-FR" sz="1400" kern="1200" dirty="0"/>
            </a:p>
            <a:p>
              <a:pPr marL="114300" lvl="1" indent="-114300" algn="l" defTabSz="622300">
                <a:lnSpc>
                  <a:spcPct val="90000"/>
                </a:lnSpc>
                <a:spcBef>
                  <a:spcPct val="0"/>
                </a:spcBef>
                <a:spcAft>
                  <a:spcPct val="15000"/>
                </a:spcAft>
                <a:buChar char="••"/>
              </a:pPr>
              <a:r>
                <a:rPr lang="fr-FR" sz="1400" kern="1200" dirty="0" smtClean="0"/>
                <a:t>Pathologie non inscrite</a:t>
              </a:r>
              <a:endParaRPr lang="fr-FR" sz="1400" kern="1200" dirty="0"/>
            </a:p>
            <a:p>
              <a:pPr marL="114300" lvl="1" indent="-114300" algn="l" defTabSz="622300">
                <a:lnSpc>
                  <a:spcPct val="90000"/>
                </a:lnSpc>
                <a:spcBef>
                  <a:spcPct val="0"/>
                </a:spcBef>
                <a:spcAft>
                  <a:spcPct val="15000"/>
                </a:spcAft>
                <a:buChar char="••"/>
              </a:pPr>
              <a:r>
                <a:rPr lang="fr-FR" sz="1400" kern="1200" dirty="0" smtClean="0"/>
                <a:t>Avis de la CRRMP nécessaire</a:t>
              </a:r>
              <a:endParaRPr lang="fr-FR" sz="1400" kern="1200" dirty="0"/>
            </a:p>
          </p:txBody>
        </p:sp>
      </p:grpSp>
      <p:grpSp>
        <p:nvGrpSpPr>
          <p:cNvPr id="12" name="Groupe 11"/>
          <p:cNvGrpSpPr/>
          <p:nvPr/>
        </p:nvGrpSpPr>
        <p:grpSpPr>
          <a:xfrm>
            <a:off x="2915816" y="1340768"/>
            <a:ext cx="1351661" cy="3744416"/>
            <a:chOff x="2599495" y="0"/>
            <a:chExt cx="1207645" cy="3744416"/>
          </a:xfrm>
        </p:grpSpPr>
        <p:sp>
          <p:nvSpPr>
            <p:cNvPr id="13" name="Organigramme : Opération manuelle 12"/>
            <p:cNvSpPr/>
            <p:nvPr/>
          </p:nvSpPr>
          <p:spPr>
            <a:xfrm rot="16200000">
              <a:off x="1331110" y="1268385"/>
              <a:ext cx="3744416" cy="1207645"/>
            </a:xfrm>
            <a:prstGeom prst="flowChartManualOperation">
              <a:avLst/>
            </a:prstGeom>
            <a:solidFill>
              <a:schemeClr val="accent1">
                <a:lumMod val="50000"/>
                <a:alpha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4" name="Organigramme : Opération manuelle 4"/>
            <p:cNvSpPr/>
            <p:nvPr/>
          </p:nvSpPr>
          <p:spPr>
            <a:xfrm rot="21600000">
              <a:off x="2599495" y="748883"/>
              <a:ext cx="1207645" cy="224665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0" tIns="0" rIns="114300" bIns="0" numCol="1" spcCol="1270" anchor="t" anchorCtr="0">
              <a:noAutofit/>
            </a:bodyPr>
            <a:lstStyle/>
            <a:p>
              <a:pPr lvl="0" algn="l" defTabSz="800100">
                <a:lnSpc>
                  <a:spcPct val="90000"/>
                </a:lnSpc>
                <a:spcBef>
                  <a:spcPct val="0"/>
                </a:spcBef>
                <a:spcAft>
                  <a:spcPct val="35000"/>
                </a:spcAft>
              </a:pPr>
              <a:r>
                <a:rPr lang="fr-FR" sz="1800" kern="1200" dirty="0" smtClean="0"/>
                <a:t>CRRMP</a:t>
              </a:r>
              <a:endParaRPr lang="fr-FR" sz="1800" kern="1200" dirty="0"/>
            </a:p>
            <a:p>
              <a:pPr marL="114300" lvl="1" indent="-114300" algn="l" defTabSz="622300">
                <a:lnSpc>
                  <a:spcPct val="90000"/>
                </a:lnSpc>
                <a:spcBef>
                  <a:spcPct val="0"/>
                </a:spcBef>
                <a:spcAft>
                  <a:spcPct val="15000"/>
                </a:spcAft>
                <a:buChar char="••"/>
              </a:pPr>
              <a:endParaRPr lang="fr-FR" sz="1400" kern="1200" dirty="0"/>
            </a:p>
            <a:p>
              <a:pPr marL="114300" lvl="1" indent="-114300" algn="l" defTabSz="622300">
                <a:lnSpc>
                  <a:spcPct val="90000"/>
                </a:lnSpc>
                <a:spcBef>
                  <a:spcPct val="0"/>
                </a:spcBef>
                <a:spcAft>
                  <a:spcPct val="15000"/>
                </a:spcAft>
                <a:buChar char="••"/>
              </a:pPr>
              <a:endParaRPr lang="fr-FR" sz="1400" kern="1200" dirty="0"/>
            </a:p>
            <a:p>
              <a:pPr marL="114300" lvl="1" indent="-114300" algn="l" defTabSz="622300">
                <a:lnSpc>
                  <a:spcPct val="90000"/>
                </a:lnSpc>
                <a:spcBef>
                  <a:spcPct val="0"/>
                </a:spcBef>
                <a:spcAft>
                  <a:spcPct val="15000"/>
                </a:spcAft>
                <a:buChar char="••"/>
              </a:pPr>
              <a:r>
                <a:rPr lang="fr-FR" sz="1400" kern="1200" dirty="0" smtClean="0"/>
                <a:t>Lien direct entre la maladie et l’activité</a:t>
              </a:r>
              <a:endParaRPr lang="fr-FR" sz="1400" kern="1200" dirty="0"/>
            </a:p>
          </p:txBody>
        </p:sp>
      </p:grpSp>
      <p:grpSp>
        <p:nvGrpSpPr>
          <p:cNvPr id="15" name="Groupe 14"/>
          <p:cNvGrpSpPr/>
          <p:nvPr/>
        </p:nvGrpSpPr>
        <p:grpSpPr>
          <a:xfrm>
            <a:off x="4228451" y="1268760"/>
            <a:ext cx="1351661" cy="3744416"/>
            <a:chOff x="3897714" y="0"/>
            <a:chExt cx="1207645" cy="3744416"/>
          </a:xfrm>
        </p:grpSpPr>
        <p:sp>
          <p:nvSpPr>
            <p:cNvPr id="16" name="Organigramme : Opération manuelle 15"/>
            <p:cNvSpPr/>
            <p:nvPr/>
          </p:nvSpPr>
          <p:spPr>
            <a:xfrm rot="16200000">
              <a:off x="2629329" y="1268385"/>
              <a:ext cx="3744416" cy="1207645"/>
            </a:xfrm>
            <a:prstGeom prst="flowChartManualOperation">
              <a:avLst/>
            </a:prstGeom>
            <a:solidFill>
              <a:schemeClr val="accent1">
                <a:lumMod val="50000"/>
                <a:alpha val="5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7" name="Organigramme : Opération manuelle 4"/>
            <p:cNvSpPr/>
            <p:nvPr/>
          </p:nvSpPr>
          <p:spPr>
            <a:xfrm rot="21600000">
              <a:off x="3897714" y="748883"/>
              <a:ext cx="1207645" cy="224665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0" tIns="0" rIns="114300" bIns="0" numCol="1" spcCol="1270" anchor="t" anchorCtr="0">
              <a:noAutofit/>
            </a:bodyPr>
            <a:lstStyle/>
            <a:p>
              <a:pPr lvl="0" algn="l" defTabSz="800100">
                <a:lnSpc>
                  <a:spcPct val="90000"/>
                </a:lnSpc>
                <a:spcBef>
                  <a:spcPct val="0"/>
                </a:spcBef>
                <a:spcAft>
                  <a:spcPct val="35000"/>
                </a:spcAft>
              </a:pPr>
              <a:r>
                <a:rPr lang="fr-FR" sz="1800" kern="1200" dirty="0" smtClean="0"/>
                <a:t>CPAM</a:t>
              </a:r>
              <a:endParaRPr lang="fr-FR" sz="1800" kern="1200" dirty="0"/>
            </a:p>
            <a:p>
              <a:pPr marL="114300" lvl="1" indent="-114300" algn="l" defTabSz="622300">
                <a:lnSpc>
                  <a:spcPct val="90000"/>
                </a:lnSpc>
                <a:spcBef>
                  <a:spcPct val="0"/>
                </a:spcBef>
                <a:spcAft>
                  <a:spcPct val="15000"/>
                </a:spcAft>
                <a:buChar char="••"/>
              </a:pPr>
              <a:endParaRPr lang="fr-FR" sz="1400" kern="1200" dirty="0"/>
            </a:p>
            <a:p>
              <a:pPr marL="114300" lvl="1" indent="-114300" algn="l" defTabSz="622300">
                <a:lnSpc>
                  <a:spcPct val="90000"/>
                </a:lnSpc>
                <a:spcBef>
                  <a:spcPct val="0"/>
                </a:spcBef>
                <a:spcAft>
                  <a:spcPct val="15000"/>
                </a:spcAft>
                <a:buChar char="••"/>
              </a:pPr>
              <a:endParaRPr lang="fr-FR" sz="1400" kern="1200" dirty="0"/>
            </a:p>
            <a:p>
              <a:pPr marL="114300" lvl="1" indent="-114300" algn="l" defTabSz="622300">
                <a:lnSpc>
                  <a:spcPct val="90000"/>
                </a:lnSpc>
                <a:spcBef>
                  <a:spcPct val="0"/>
                </a:spcBef>
                <a:spcAft>
                  <a:spcPct val="15000"/>
                </a:spcAft>
                <a:buChar char="••"/>
              </a:pPr>
              <a:r>
                <a:rPr lang="fr-FR" sz="1400" kern="1200" dirty="0" smtClean="0"/>
                <a:t>Reconnaissance maladie pro</a:t>
              </a:r>
              <a:endParaRPr lang="fr-FR" sz="1400" kern="1200" dirty="0"/>
            </a:p>
          </p:txBody>
        </p:sp>
      </p:grpSp>
      <p:grpSp>
        <p:nvGrpSpPr>
          <p:cNvPr id="18" name="Groupe 17"/>
          <p:cNvGrpSpPr/>
          <p:nvPr/>
        </p:nvGrpSpPr>
        <p:grpSpPr>
          <a:xfrm>
            <a:off x="5524595" y="1268760"/>
            <a:ext cx="1351661" cy="3744416"/>
            <a:chOff x="5195933" y="0"/>
            <a:chExt cx="1207645" cy="3744416"/>
          </a:xfrm>
        </p:grpSpPr>
        <p:sp>
          <p:nvSpPr>
            <p:cNvPr id="19" name="Organigramme : Opération manuelle 18"/>
            <p:cNvSpPr/>
            <p:nvPr/>
          </p:nvSpPr>
          <p:spPr>
            <a:xfrm rot="16200000">
              <a:off x="3927548" y="1268385"/>
              <a:ext cx="3744416" cy="1207645"/>
            </a:xfrm>
            <a:prstGeom prst="flowChartManualOperation">
              <a:avLst/>
            </a:prstGeom>
            <a:solidFill>
              <a:schemeClr val="accent1">
                <a:lumMod val="50000"/>
                <a:alpha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0" name="Organigramme : Opération manuelle 4"/>
            <p:cNvSpPr/>
            <p:nvPr/>
          </p:nvSpPr>
          <p:spPr>
            <a:xfrm rot="21600000">
              <a:off x="5195933" y="748883"/>
              <a:ext cx="1207645" cy="224665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0" tIns="0" rIns="114300" bIns="0" numCol="1" spcCol="1270" anchor="t" anchorCtr="0">
              <a:noAutofit/>
            </a:bodyPr>
            <a:lstStyle/>
            <a:p>
              <a:pPr lvl="0" algn="l" defTabSz="800100">
                <a:lnSpc>
                  <a:spcPct val="90000"/>
                </a:lnSpc>
                <a:spcBef>
                  <a:spcPct val="0"/>
                </a:spcBef>
                <a:spcAft>
                  <a:spcPct val="35000"/>
                </a:spcAft>
              </a:pPr>
              <a:r>
                <a:rPr lang="fr-FR" sz="1800" kern="1200" dirty="0" smtClean="0"/>
                <a:t>Tribunal de la SS (TASS)</a:t>
              </a:r>
              <a:endParaRPr lang="fr-FR" sz="1800" kern="1200" dirty="0"/>
            </a:p>
            <a:p>
              <a:pPr marL="114300" lvl="1" indent="-114300" algn="l" defTabSz="622300">
                <a:lnSpc>
                  <a:spcPct val="90000"/>
                </a:lnSpc>
                <a:spcBef>
                  <a:spcPct val="0"/>
                </a:spcBef>
                <a:spcAft>
                  <a:spcPct val="15000"/>
                </a:spcAft>
                <a:buChar char="••"/>
              </a:pPr>
              <a:r>
                <a:rPr lang="fr-FR" sz="1400" kern="1200" dirty="0" smtClean="0"/>
                <a:t>Maladie pro confirmée</a:t>
              </a:r>
              <a:endParaRPr lang="fr-FR" sz="1400" kern="1200" dirty="0"/>
            </a:p>
            <a:p>
              <a:pPr marL="114300" lvl="1" indent="-114300" algn="l" defTabSz="622300">
                <a:lnSpc>
                  <a:spcPct val="90000"/>
                </a:lnSpc>
                <a:spcBef>
                  <a:spcPct val="0"/>
                </a:spcBef>
                <a:spcAft>
                  <a:spcPct val="15000"/>
                </a:spcAft>
                <a:buChar char="••"/>
              </a:pPr>
              <a:r>
                <a:rPr lang="fr-FR" sz="1400" kern="1200" dirty="0" smtClean="0"/>
                <a:t>Faute inexcusable de l’employeur</a:t>
              </a:r>
              <a:endParaRPr lang="fr-FR" sz="1400" kern="1200" dirty="0"/>
            </a:p>
          </p:txBody>
        </p:sp>
      </p:grpSp>
      <p:grpSp>
        <p:nvGrpSpPr>
          <p:cNvPr id="21" name="Groupe 20"/>
          <p:cNvGrpSpPr/>
          <p:nvPr/>
        </p:nvGrpSpPr>
        <p:grpSpPr>
          <a:xfrm>
            <a:off x="6820739" y="1340768"/>
            <a:ext cx="1351661" cy="3744416"/>
            <a:chOff x="6494153" y="0"/>
            <a:chExt cx="1207645" cy="3744416"/>
          </a:xfrm>
        </p:grpSpPr>
        <p:sp>
          <p:nvSpPr>
            <p:cNvPr id="22" name="Organigramme : Opération manuelle 21"/>
            <p:cNvSpPr/>
            <p:nvPr/>
          </p:nvSpPr>
          <p:spPr>
            <a:xfrm rot="16200000">
              <a:off x="5225768" y="1268385"/>
              <a:ext cx="3744416" cy="1207645"/>
            </a:xfrm>
            <a:prstGeom prst="flowChartManualOperation">
              <a:avLst/>
            </a:prstGeom>
            <a:solidFill>
              <a:schemeClr val="accent1">
                <a:lumMod val="50000"/>
                <a:alpha val="4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3" name="Organigramme : Opération manuelle 4"/>
            <p:cNvSpPr/>
            <p:nvPr/>
          </p:nvSpPr>
          <p:spPr>
            <a:xfrm rot="21600000">
              <a:off x="6494153" y="748883"/>
              <a:ext cx="1207645" cy="224665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0" tIns="0" rIns="114300" bIns="0" numCol="1" spcCol="1270" anchor="t" anchorCtr="0">
              <a:noAutofit/>
            </a:bodyPr>
            <a:lstStyle/>
            <a:p>
              <a:pPr lvl="0" algn="l" defTabSz="800100">
                <a:lnSpc>
                  <a:spcPct val="90000"/>
                </a:lnSpc>
                <a:spcBef>
                  <a:spcPct val="0"/>
                </a:spcBef>
                <a:spcAft>
                  <a:spcPct val="35000"/>
                </a:spcAft>
              </a:pPr>
              <a:r>
                <a:rPr lang="fr-FR" sz="1800" kern="1200" dirty="0" smtClean="0"/>
                <a:t>Cour d’appel  de la SS</a:t>
              </a:r>
              <a:endParaRPr lang="fr-FR" sz="1800" kern="1200" dirty="0"/>
            </a:p>
            <a:p>
              <a:pPr marL="114300" lvl="1" indent="-114300" algn="l" defTabSz="622300">
                <a:lnSpc>
                  <a:spcPct val="90000"/>
                </a:lnSpc>
                <a:spcBef>
                  <a:spcPct val="0"/>
                </a:spcBef>
                <a:spcAft>
                  <a:spcPct val="15000"/>
                </a:spcAft>
                <a:buChar char="••"/>
              </a:pPr>
              <a:r>
                <a:rPr lang="fr-FR" sz="1400" kern="1200" dirty="0" smtClean="0"/>
                <a:t>Jugement du TASS confirmé</a:t>
              </a:r>
              <a:endParaRPr lang="fr-FR" sz="1400" kern="1200" dirty="0"/>
            </a:p>
          </p:txBody>
        </p:sp>
      </p:grpSp>
      <p:sp>
        <p:nvSpPr>
          <p:cNvPr id="24" name="Flèche droite 23"/>
          <p:cNvSpPr/>
          <p:nvPr/>
        </p:nvSpPr>
        <p:spPr>
          <a:xfrm>
            <a:off x="395535" y="5301208"/>
            <a:ext cx="8543093" cy="7200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ZoneTexte 24"/>
          <p:cNvSpPr txBox="1"/>
          <p:nvPr/>
        </p:nvSpPr>
        <p:spPr>
          <a:xfrm>
            <a:off x="395536" y="5877272"/>
            <a:ext cx="805952" cy="646331"/>
          </a:xfrm>
          <a:prstGeom prst="rect">
            <a:avLst/>
          </a:prstGeom>
          <a:noFill/>
        </p:spPr>
        <p:txBody>
          <a:bodyPr wrap="square" rtlCol="0">
            <a:spAutoFit/>
          </a:bodyPr>
          <a:lstStyle/>
          <a:p>
            <a:r>
              <a:rPr lang="fr-FR" dirty="0" smtClean="0"/>
              <a:t>Aout 2006</a:t>
            </a:r>
            <a:endParaRPr lang="fr-FR" dirty="0"/>
          </a:p>
        </p:txBody>
      </p:sp>
      <p:sp>
        <p:nvSpPr>
          <p:cNvPr id="26" name="ZoneTexte 25"/>
          <p:cNvSpPr txBox="1"/>
          <p:nvPr/>
        </p:nvSpPr>
        <p:spPr>
          <a:xfrm>
            <a:off x="1691679" y="5934670"/>
            <a:ext cx="967143" cy="646331"/>
          </a:xfrm>
          <a:prstGeom prst="rect">
            <a:avLst/>
          </a:prstGeom>
          <a:noFill/>
        </p:spPr>
        <p:txBody>
          <a:bodyPr wrap="square" rtlCol="0">
            <a:spAutoFit/>
          </a:bodyPr>
          <a:lstStyle/>
          <a:p>
            <a:r>
              <a:rPr lang="fr-FR" dirty="0" smtClean="0"/>
              <a:t>Février 2007</a:t>
            </a:r>
            <a:endParaRPr lang="fr-FR" dirty="0"/>
          </a:p>
        </p:txBody>
      </p:sp>
      <p:sp>
        <p:nvSpPr>
          <p:cNvPr id="27" name="ZoneTexte 26"/>
          <p:cNvSpPr txBox="1"/>
          <p:nvPr/>
        </p:nvSpPr>
        <p:spPr>
          <a:xfrm>
            <a:off x="2915815" y="5949280"/>
            <a:ext cx="886547" cy="646331"/>
          </a:xfrm>
          <a:prstGeom prst="rect">
            <a:avLst/>
          </a:prstGeom>
          <a:noFill/>
        </p:spPr>
        <p:txBody>
          <a:bodyPr wrap="square" rtlCol="0">
            <a:spAutoFit/>
          </a:bodyPr>
          <a:lstStyle/>
          <a:p>
            <a:r>
              <a:rPr lang="fr-FR" dirty="0" smtClean="0"/>
              <a:t>Mars 2007</a:t>
            </a:r>
            <a:endParaRPr lang="fr-FR" dirty="0"/>
          </a:p>
        </p:txBody>
      </p:sp>
      <p:sp>
        <p:nvSpPr>
          <p:cNvPr id="29" name="ZoneTexte 28"/>
          <p:cNvSpPr txBox="1"/>
          <p:nvPr/>
        </p:nvSpPr>
        <p:spPr>
          <a:xfrm>
            <a:off x="4211959" y="5949280"/>
            <a:ext cx="886547" cy="646331"/>
          </a:xfrm>
          <a:prstGeom prst="rect">
            <a:avLst/>
          </a:prstGeom>
          <a:noFill/>
        </p:spPr>
        <p:txBody>
          <a:bodyPr wrap="square" rtlCol="0">
            <a:spAutoFit/>
          </a:bodyPr>
          <a:lstStyle/>
          <a:p>
            <a:r>
              <a:rPr lang="fr-FR" dirty="0" smtClean="0"/>
              <a:t>Mars 2007</a:t>
            </a:r>
            <a:endParaRPr lang="fr-FR" dirty="0"/>
          </a:p>
        </p:txBody>
      </p:sp>
      <p:sp>
        <p:nvSpPr>
          <p:cNvPr id="30" name="ZoneTexte 29"/>
          <p:cNvSpPr txBox="1"/>
          <p:nvPr/>
        </p:nvSpPr>
        <p:spPr>
          <a:xfrm>
            <a:off x="4644007" y="4869160"/>
            <a:ext cx="1692499" cy="646331"/>
          </a:xfrm>
          <a:prstGeom prst="rect">
            <a:avLst/>
          </a:prstGeom>
          <a:noFill/>
        </p:spPr>
        <p:txBody>
          <a:bodyPr wrap="square" rtlCol="0">
            <a:spAutoFit/>
          </a:bodyPr>
          <a:lstStyle/>
          <a:p>
            <a:r>
              <a:rPr lang="fr-FR" dirty="0" smtClean="0"/>
              <a:t> décès le </a:t>
            </a:r>
          </a:p>
          <a:p>
            <a:r>
              <a:rPr lang="fr-FR" dirty="0" smtClean="0"/>
              <a:t>3 Juillet 2008</a:t>
            </a:r>
            <a:endParaRPr lang="fr-FR" dirty="0"/>
          </a:p>
        </p:txBody>
      </p:sp>
      <p:sp>
        <p:nvSpPr>
          <p:cNvPr id="31" name="ZoneTexte 30"/>
          <p:cNvSpPr txBox="1"/>
          <p:nvPr/>
        </p:nvSpPr>
        <p:spPr>
          <a:xfrm>
            <a:off x="5580112" y="5951021"/>
            <a:ext cx="805952" cy="646331"/>
          </a:xfrm>
          <a:prstGeom prst="rect">
            <a:avLst/>
          </a:prstGeom>
          <a:noFill/>
        </p:spPr>
        <p:txBody>
          <a:bodyPr wrap="square" rtlCol="0">
            <a:spAutoFit/>
          </a:bodyPr>
          <a:lstStyle/>
          <a:p>
            <a:r>
              <a:rPr lang="fr-FR" dirty="0" smtClean="0"/>
              <a:t>Mai 2010</a:t>
            </a:r>
            <a:endParaRPr lang="fr-FR" dirty="0"/>
          </a:p>
        </p:txBody>
      </p:sp>
      <p:sp>
        <p:nvSpPr>
          <p:cNvPr id="32" name="ZoneTexte 31"/>
          <p:cNvSpPr txBox="1"/>
          <p:nvPr/>
        </p:nvSpPr>
        <p:spPr>
          <a:xfrm>
            <a:off x="6948263" y="5949280"/>
            <a:ext cx="967143" cy="646331"/>
          </a:xfrm>
          <a:prstGeom prst="rect">
            <a:avLst/>
          </a:prstGeom>
          <a:noFill/>
        </p:spPr>
        <p:txBody>
          <a:bodyPr wrap="square" rtlCol="0">
            <a:spAutoFit/>
          </a:bodyPr>
          <a:lstStyle/>
          <a:p>
            <a:r>
              <a:rPr lang="fr-FR" dirty="0" smtClean="0"/>
              <a:t>Sept 2012</a:t>
            </a:r>
            <a:endParaRPr lang="fr-FR"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strips(downRight)">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3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strips(downLeft)">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strips(downLeft)">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strips(downLeft)">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strips(downLeft)">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strips(downLeft)">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12"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12" fill="hold" grpId="0" nodeType="click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strips(downLeft)">
                                      <p:cBhvr>
                                        <p:cTn id="47" dur="500"/>
                                        <p:tgtEl>
                                          <p:spTgt spid="29"/>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12" fill="hold" grpId="0" nodeType="click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strips(downLeft)">
                                      <p:cBhvr>
                                        <p:cTn id="52" dur="500"/>
                                        <p:tgtEl>
                                          <p:spTgt spid="30"/>
                                        </p:tgtEl>
                                      </p:cBhvr>
                                    </p:animEffect>
                                  </p:childTnLst>
                                </p:cTn>
                              </p:par>
                            </p:childTnLst>
                          </p:cTn>
                        </p:par>
                      </p:childTnLst>
                    </p:cTn>
                  </p:par>
                  <p:par>
                    <p:cTn id="53" fill="hold">
                      <p:stCondLst>
                        <p:cond delay="indefinite"/>
                      </p:stCondLst>
                      <p:childTnLst>
                        <p:par>
                          <p:cTn id="54" fill="hold">
                            <p:stCondLst>
                              <p:cond delay="0"/>
                            </p:stCondLst>
                            <p:childTnLst>
                              <p:par>
                                <p:cTn id="55" presetID="18" presetClass="entr" presetSubtype="12" fill="hold"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strips(downLeft)">
                                      <p:cBhvr>
                                        <p:cTn id="57" dur="500"/>
                                        <p:tgtEl>
                                          <p:spTgt spid="18"/>
                                        </p:tgtEl>
                                      </p:cBhvr>
                                    </p:animEffect>
                                  </p:childTnLst>
                                </p:cTn>
                              </p:par>
                            </p:childTnLst>
                          </p:cTn>
                        </p:par>
                      </p:childTnLst>
                    </p:cTn>
                  </p:par>
                  <p:par>
                    <p:cTn id="58" fill="hold">
                      <p:stCondLst>
                        <p:cond delay="indefinite"/>
                      </p:stCondLst>
                      <p:childTnLst>
                        <p:par>
                          <p:cTn id="59" fill="hold">
                            <p:stCondLst>
                              <p:cond delay="0"/>
                            </p:stCondLst>
                            <p:childTnLst>
                              <p:par>
                                <p:cTn id="60" presetID="18" presetClass="entr" presetSubtype="12" fill="hold" grpId="0" nodeType="click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strips(downLeft)">
                                      <p:cBhvr>
                                        <p:cTn id="62" dur="500"/>
                                        <p:tgtEl>
                                          <p:spTgt spid="31"/>
                                        </p:tgtEl>
                                      </p:cBhvr>
                                    </p:animEffect>
                                  </p:childTnLst>
                                </p:cTn>
                              </p:par>
                            </p:childTnLst>
                          </p:cTn>
                        </p:par>
                      </p:childTnLst>
                    </p:cTn>
                  </p:par>
                  <p:par>
                    <p:cTn id="63" fill="hold">
                      <p:stCondLst>
                        <p:cond delay="indefinite"/>
                      </p:stCondLst>
                      <p:childTnLst>
                        <p:par>
                          <p:cTn id="64" fill="hold">
                            <p:stCondLst>
                              <p:cond delay="0"/>
                            </p:stCondLst>
                            <p:childTnLst>
                              <p:par>
                                <p:cTn id="65" presetID="18" presetClass="entr" presetSubtype="12" fill="hold" nodeType="click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strips(downLeft)">
                                      <p:cBhvr>
                                        <p:cTn id="67" dur="500"/>
                                        <p:tgtEl>
                                          <p:spTgt spid="21"/>
                                        </p:tgtEl>
                                      </p:cBhvr>
                                    </p:animEffect>
                                  </p:childTnLst>
                                </p:cTn>
                              </p:par>
                            </p:childTnLst>
                          </p:cTn>
                        </p:par>
                      </p:childTnLst>
                    </p:cTn>
                  </p:par>
                  <p:par>
                    <p:cTn id="68" fill="hold">
                      <p:stCondLst>
                        <p:cond delay="indefinite"/>
                      </p:stCondLst>
                      <p:childTnLst>
                        <p:par>
                          <p:cTn id="69" fill="hold">
                            <p:stCondLst>
                              <p:cond delay="0"/>
                            </p:stCondLst>
                            <p:childTnLst>
                              <p:par>
                                <p:cTn id="70" presetID="18" presetClass="entr" presetSubtype="12" fill="hold" grpId="0" nodeType="clickEffect">
                                  <p:stCondLst>
                                    <p:cond delay="0"/>
                                  </p:stCondLst>
                                  <p:childTnLst>
                                    <p:set>
                                      <p:cBhvr>
                                        <p:cTn id="71" dur="1" fill="hold">
                                          <p:stCondLst>
                                            <p:cond delay="0"/>
                                          </p:stCondLst>
                                        </p:cTn>
                                        <p:tgtEl>
                                          <p:spTgt spid="32"/>
                                        </p:tgtEl>
                                        <p:attrNameLst>
                                          <p:attrName>style.visibility</p:attrName>
                                        </p:attrNameLst>
                                      </p:cBhvr>
                                      <p:to>
                                        <p:strVal val="visible"/>
                                      </p:to>
                                    </p:set>
                                    <p:animEffect transition="in" filter="strips(downLeft)">
                                      <p:cBhvr>
                                        <p:cTn id="7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p:bldP spid="26" grpId="0"/>
      <p:bldP spid="27" grpId="0"/>
      <p:bldP spid="29" grpId="0"/>
      <p:bldP spid="30" grpId="0"/>
      <p:bldP spid="31" grpId="0"/>
      <p:bldP spid="3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Ce que dit Eurovia</a:t>
            </a:r>
            <a:endParaRPr lang="fr-FR" dirty="0"/>
          </a:p>
        </p:txBody>
      </p:sp>
      <p:sp>
        <p:nvSpPr>
          <p:cNvPr id="3" name="Espace réservé du contenu 2"/>
          <p:cNvSpPr>
            <a:spLocks noGrp="1"/>
          </p:cNvSpPr>
          <p:nvPr>
            <p:ph idx="1"/>
          </p:nvPr>
        </p:nvSpPr>
        <p:spPr/>
        <p:txBody>
          <a:bodyPr>
            <a:normAutofit fontScale="92500" lnSpcReduction="10000"/>
          </a:bodyPr>
          <a:lstStyle/>
          <a:p>
            <a:r>
              <a:rPr lang="fr-FR" dirty="0" smtClean="0"/>
              <a:t>Conteste la reconnaissance du caractère professionnel de la maladie</a:t>
            </a:r>
          </a:p>
          <a:p>
            <a:pPr lvl="1"/>
            <a:r>
              <a:rPr lang="fr-FR" dirty="0" smtClean="0"/>
              <a:t>Pas de preuve d’exposition à un risque</a:t>
            </a:r>
          </a:p>
          <a:p>
            <a:pPr lvl="1"/>
            <a:r>
              <a:rPr lang="fr-FR" dirty="0" smtClean="0"/>
              <a:t>Absence de caractère pro de la maladie</a:t>
            </a:r>
          </a:p>
          <a:p>
            <a:r>
              <a:rPr lang="fr-FR" dirty="0" smtClean="0"/>
              <a:t>Pas de faute inexcusable:</a:t>
            </a:r>
          </a:p>
          <a:p>
            <a:pPr lvl="1"/>
            <a:r>
              <a:rPr lang="fr-FR" dirty="0" smtClean="0"/>
              <a:t>pas de manque à son obligation de sécurité de résultat	</a:t>
            </a:r>
          </a:p>
          <a:p>
            <a:pPr lvl="1"/>
            <a:r>
              <a:rPr lang="fr-FR" dirty="0" smtClean="0"/>
              <a:t>Eurovia  n’avait pas conscience du risque</a:t>
            </a:r>
          </a:p>
          <a:p>
            <a:pPr lvl="1"/>
            <a:r>
              <a:rPr lang="fr-FR" dirty="0" smtClean="0"/>
              <a:t>Eurovia à mis l’ensemble des protections face aux risques</a:t>
            </a:r>
          </a:p>
          <a:p>
            <a:pPr>
              <a:buNone/>
            </a:pPr>
            <a:endParaRPr lang="fr-FR"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Ce que dit la famille</a:t>
            </a:r>
            <a:endParaRPr lang="fr-FR" dirty="0"/>
          </a:p>
        </p:txBody>
      </p:sp>
      <p:sp>
        <p:nvSpPr>
          <p:cNvPr id="3" name="Espace réservé du contenu 2"/>
          <p:cNvSpPr>
            <a:spLocks noGrp="1"/>
          </p:cNvSpPr>
          <p:nvPr>
            <p:ph idx="1"/>
          </p:nvPr>
        </p:nvSpPr>
        <p:spPr/>
        <p:txBody>
          <a:bodyPr>
            <a:normAutofit fontScale="92500" lnSpcReduction="10000"/>
          </a:bodyPr>
          <a:lstStyle/>
          <a:p>
            <a:r>
              <a:rPr lang="fr-FR" dirty="0" smtClean="0"/>
              <a:t>Refus de transmettre le document unique</a:t>
            </a:r>
          </a:p>
          <a:p>
            <a:r>
              <a:rPr lang="fr-FR" dirty="0" smtClean="0"/>
              <a:t>Refus de transmettre les fiches toxicologiques et chimiques des produits utilisés</a:t>
            </a:r>
          </a:p>
          <a:p>
            <a:r>
              <a:rPr lang="fr-FR" dirty="0" smtClean="0"/>
              <a:t>Eurovia avait conscience , connaissance certaine, et ancienne d’un danger mortel..</a:t>
            </a:r>
          </a:p>
          <a:p>
            <a:r>
              <a:rPr lang="fr-FR" dirty="0" smtClean="0"/>
              <a:t>Manquement aux obligations de sécurité, exposition volontaire d’un salarié</a:t>
            </a:r>
          </a:p>
          <a:p>
            <a:r>
              <a:rPr lang="fr-FR" dirty="0" smtClean="0"/>
              <a:t>Lien direct avec le cancer cutanée</a:t>
            </a:r>
          </a:p>
          <a:p>
            <a:r>
              <a:rPr lang="fr-FR" dirty="0" smtClean="0"/>
              <a:t>Faute inexcusable</a:t>
            </a:r>
          </a:p>
          <a:p>
            <a:endParaRPr lang="fr-FR" dirty="0" smtClean="0"/>
          </a:p>
          <a:p>
            <a:endParaRPr lang="fr-F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Lors du jugement</a:t>
            </a:r>
            <a:endParaRPr lang="fr-FR" dirty="0"/>
          </a:p>
        </p:txBody>
      </p:sp>
      <p:sp>
        <p:nvSpPr>
          <p:cNvPr id="3" name="Espace réservé du contenu 2"/>
          <p:cNvSpPr>
            <a:spLocks noGrp="1"/>
          </p:cNvSpPr>
          <p:nvPr>
            <p:ph idx="1"/>
          </p:nvPr>
        </p:nvSpPr>
        <p:spPr/>
        <p:txBody>
          <a:bodyPr>
            <a:normAutofit lnSpcReduction="10000"/>
          </a:bodyPr>
          <a:lstStyle/>
          <a:p>
            <a:r>
              <a:rPr lang="fr-FR" dirty="0" smtClean="0"/>
              <a:t>La demande de document unique a été rejeté par la précédente juridiction</a:t>
            </a:r>
          </a:p>
          <a:p>
            <a:r>
              <a:rPr lang="fr-FR" dirty="0" smtClean="0"/>
              <a:t>Sur le caractère pro de la maladie</a:t>
            </a:r>
          </a:p>
          <a:p>
            <a:pPr lvl="1"/>
            <a:r>
              <a:rPr lang="fr-FR" dirty="0" smtClean="0"/>
              <a:t>Une malade caractérisée, non désigné dans un tableau de MP peut être reconnue d’origine professionnel lorsqu'il est établi qu'elle est essentiellement et directement causée par le travail habituel de la victime et qu’elle entraîne le décès</a:t>
            </a:r>
          </a:p>
          <a:p>
            <a:r>
              <a:rPr lang="fr-FR" dirty="0" smtClean="0"/>
              <a:t>Monsieur Andrade décédé d’un cancer</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fontScale="70000" lnSpcReduction="20000"/>
          </a:bodyPr>
          <a:lstStyle/>
          <a:p>
            <a:r>
              <a:rPr lang="fr-FR" dirty="0" smtClean="0"/>
              <a:t>« Il occupe un poste de vannier. Ce travail consiste à commander les vannes qui permettent de déverser le bitume  et le gravier lors de la réfection des routes .Mr Andrade est  debout sur une plate forme située à l’arrière du camion. A l’aide d’un pupitre de commande, il actionne les différentes vannes situées en dessous de son poste. Le bitume est sous forme d’émulsion liquide à 65°C . Il s’agit d’un mélange bitume+ eau+émulsifiant, le tout étant recouvert de graviers. Plus rarement lorsque l’accès est difficile pour l’engin, il utilise une lance pour répandre le bitume. Chaque matin , il ouvre la trappe de la cuve de son camion, met la lance dans la cuve pour effectuer le remplissage avant de se rendre sur les chantiers. Ce monsieur travaille toujours en extérieur. L’émulsion chauffée produit de la vapeur »  (responsable administratif responsable du personnel)</a:t>
            </a:r>
          </a:p>
          <a:p>
            <a:r>
              <a:rPr lang="fr-FR" dirty="0" smtClean="0"/>
              <a:t>Attestation d’emploi au PATA (point à temps automatique)</a:t>
            </a:r>
          </a:p>
        </p:txBody>
      </p:sp>
      <p:sp>
        <p:nvSpPr>
          <p:cNvPr id="4" name="Titre 1"/>
          <p:cNvSpPr>
            <a:spLocks noGrp="1"/>
          </p:cNvSpPr>
          <p:nvPr>
            <p:ph type="title"/>
          </p:nvPr>
        </p:nvSpPr>
        <p:spPr>
          <a:xfrm>
            <a:off x="457200" y="274638"/>
            <a:ext cx="8229600" cy="1143000"/>
          </a:xfrm>
        </p:spPr>
        <p:txBody>
          <a:bodyPr/>
          <a:lstStyle/>
          <a:p>
            <a:r>
              <a:rPr lang="fr-FR" dirty="0" smtClean="0"/>
              <a:t>Lors du jugement</a:t>
            </a:r>
            <a:endParaRPr lang="fr-FR"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r>
              <a:rPr lang="fr-FR" dirty="0" smtClean="0"/>
              <a:t>Au vu des fiches des produits utilisés ( </a:t>
            </a:r>
            <a:r>
              <a:rPr lang="fr-FR" dirty="0" err="1" smtClean="0"/>
              <a:t>prosol</a:t>
            </a:r>
            <a:r>
              <a:rPr lang="fr-FR" dirty="0" smtClean="0"/>
              <a:t>/ </a:t>
            </a:r>
            <a:r>
              <a:rPr lang="fr-FR" dirty="0" err="1" smtClean="0"/>
              <a:t>proseal</a:t>
            </a:r>
            <a:r>
              <a:rPr lang="fr-FR" dirty="0" smtClean="0"/>
              <a:t>, </a:t>
            </a:r>
            <a:r>
              <a:rPr lang="fr-FR" dirty="0" err="1" smtClean="0"/>
              <a:t>sofalic</a:t>
            </a:r>
            <a:r>
              <a:rPr lang="fr-FR" dirty="0" smtClean="0"/>
              <a:t>) et des dangers identifiés:</a:t>
            </a:r>
          </a:p>
          <a:p>
            <a:pPr lvl="1"/>
            <a:r>
              <a:rPr lang="fr-FR" dirty="0" smtClean="0"/>
              <a:t>brûlure,</a:t>
            </a:r>
          </a:p>
          <a:p>
            <a:pPr lvl="1"/>
            <a:r>
              <a:rPr lang="fr-FR" dirty="0" smtClean="0"/>
              <a:t> projection,</a:t>
            </a:r>
          </a:p>
          <a:p>
            <a:pPr lvl="1"/>
            <a:r>
              <a:rPr lang="fr-FR" dirty="0" smtClean="0"/>
              <a:t> explosion, </a:t>
            </a:r>
          </a:p>
          <a:p>
            <a:pPr lvl="1"/>
            <a:r>
              <a:rPr lang="fr-FR" dirty="0" smtClean="0"/>
              <a:t>inhalation de vapeurs, </a:t>
            </a:r>
          </a:p>
          <a:p>
            <a:pPr lvl="1"/>
            <a:r>
              <a:rPr lang="fr-FR" dirty="0" smtClean="0"/>
              <a:t>action cutanée irritante</a:t>
            </a:r>
          </a:p>
        </p:txBody>
      </p:sp>
      <p:sp>
        <p:nvSpPr>
          <p:cNvPr id="4" name="Titre 1"/>
          <p:cNvSpPr>
            <a:spLocks noGrp="1"/>
          </p:cNvSpPr>
          <p:nvPr>
            <p:ph type="title"/>
          </p:nvPr>
        </p:nvSpPr>
        <p:spPr>
          <a:xfrm>
            <a:off x="457200" y="274638"/>
            <a:ext cx="8229600" cy="1143000"/>
          </a:xfrm>
        </p:spPr>
        <p:txBody>
          <a:bodyPr/>
          <a:lstStyle/>
          <a:p>
            <a:r>
              <a:rPr lang="fr-FR" dirty="0" smtClean="0"/>
              <a:t>Lors du jugement</a:t>
            </a:r>
            <a:endParaRPr lang="fr-FR"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2377</TotalTime>
  <Words>611</Words>
  <Application>Microsoft Office PowerPoint</Application>
  <PresentationFormat>Affichage à l'écran (4:3)</PresentationFormat>
  <Paragraphs>118</Paragraphs>
  <Slides>17</Slides>
  <Notes>0</Notes>
  <HiddenSlides>1</HiddenSlides>
  <MMClips>0</MMClips>
  <ScaleCrop>false</ScaleCrop>
  <HeadingPairs>
    <vt:vector size="4" baseType="variant">
      <vt:variant>
        <vt:lpstr>Thème</vt:lpstr>
      </vt:variant>
      <vt:variant>
        <vt:i4>1</vt:i4>
      </vt:variant>
      <vt:variant>
        <vt:lpstr>Titres des diapositives</vt:lpstr>
      </vt:variant>
      <vt:variant>
        <vt:i4>17</vt:i4>
      </vt:variant>
    </vt:vector>
  </HeadingPairs>
  <TitlesOfParts>
    <vt:vector size="18" baseType="lpstr">
      <vt:lpstr>Thème Office</vt:lpstr>
      <vt:lpstr>Procès bitume Cour d’appel  de la Sécurité sociale  </vt:lpstr>
      <vt:lpstr>Serrano andrade</vt:lpstr>
      <vt:lpstr>Serrano andrade</vt:lpstr>
      <vt:lpstr>Déroulé de la procédure :  Acharnement  des lobbies routiers </vt:lpstr>
      <vt:lpstr>Ce que dit Eurovia</vt:lpstr>
      <vt:lpstr>Ce que dit la famille</vt:lpstr>
      <vt:lpstr>Lors du jugement</vt:lpstr>
      <vt:lpstr>Lors du jugement</vt:lpstr>
      <vt:lpstr>Lors du jugement</vt:lpstr>
      <vt:lpstr>Lors du jugement</vt:lpstr>
      <vt:lpstr>Lors du jugement</vt:lpstr>
      <vt:lpstr>Lors du jugement</vt:lpstr>
      <vt:lpstr>Lors du jugement</vt:lpstr>
      <vt:lpstr>Lors du jugement</vt:lpstr>
      <vt:lpstr>Faute inexcusable</vt:lpstr>
      <vt:lpstr>Nos revendications</vt:lpstr>
      <vt:lpstr>Présentation PowerPoint</vt:lpstr>
    </vt:vector>
  </TitlesOfParts>
  <Company>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Procès bitume</dc:title>
  <dc:creator>laurent</dc:creator>
  <cp:lastModifiedBy>Laurent Orlich</cp:lastModifiedBy>
  <cp:revision>211</cp:revision>
  <dcterms:created xsi:type="dcterms:W3CDTF">2012-11-26T08:35:37Z</dcterms:created>
  <dcterms:modified xsi:type="dcterms:W3CDTF">2013-01-28T09:49:53Z</dcterms:modified>
</cp:coreProperties>
</file>